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6">
          <p15:clr>
            <a:srgbClr val="A4A3A4"/>
          </p15:clr>
        </p15:guide>
        <p15:guide id="2" pos="2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2A9A5-C8F4-483D-AC69-79932097358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6B451-6ABD-4688-B3CF-41D375946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7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3/26/2020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39732"/>
            <a:ext cx="8663729" cy="2036868"/>
          </a:xfrm>
        </p:spPr>
        <p:txBody>
          <a:bodyPr>
            <a:normAutofit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:Operating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 Virtual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399" y="3162300"/>
            <a:ext cx="8839200" cy="307501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 EMMANEUL JOHNSON PAUL R    210618104012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GOWTHAM J                                        210618104016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RAGUL.A                                                210618104037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SANTHOSH KUMAR M                     210618104043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 SARAN RAJ S P                                     210618104044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 RAJESH V                                               210618104301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152400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1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A1DE53-ABA8-414A-9685-5FB06462FF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478691"/>
            <a:ext cx="762651" cy="8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762000" y="622300"/>
            <a:ext cx="114300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CA" sz="3790" b="1" spc="-10">
                <a:solidFill>
                  <a:srgbClr val="1D3D7A"/>
                </a:solidFill>
                <a:latin typeface="Arial Bold"/>
                <a:cs typeface="Arial Bold"/>
              </a:rPr>
              <a:t>How to Increase Virtual Memory in a</a:t>
            </a:r>
            <a:br>
              <a:rPr lang="en-CA" sz="3979">
                <a:solidFill>
                  <a:srgbClr val="000000"/>
                </a:solidFill>
                <a:latin typeface="Times New Roman"/>
              </a:rPr>
            </a:br>
            <a:r>
              <a:rPr lang="en-CA" sz="3790" b="1" spc="-10">
                <a:solidFill>
                  <a:srgbClr val="1D3D7A"/>
                </a:solidFill>
                <a:latin typeface="Arial Bold"/>
                <a:cs typeface="Arial Bold"/>
              </a:rPr>
              <a:t>System</a:t>
            </a:r>
          </a:p>
          <a:p>
            <a:pPr>
              <a:lnSpc>
                <a:spcPts val="4800"/>
              </a:lnSpc>
            </a:pPr>
            <a:endParaRPr lang="en-CA" sz="397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0" y="2171700"/>
            <a:ext cx="11430000" cy="170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800"/>
              </a:lnSpc>
            </a:pPr>
            <a:r>
              <a:rPr lang="en-CA" sz="2949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701" spc="-30">
                <a:solidFill>
                  <a:srgbClr val="434446"/>
                </a:solidFill>
                <a:latin typeface="Arial"/>
                <a:cs typeface="Arial"/>
              </a:rPr>
              <a:t>In Windows, users can also allow the system to</a:t>
            </a:r>
            <a:br>
              <a:rPr lang="en-CA" sz="4807">
                <a:solidFill>
                  <a:srgbClr val="000000"/>
                </a:solidFill>
                <a:latin typeface="Times New Roman"/>
              </a:rPr>
            </a:br>
            <a:r>
              <a:rPr lang="en-CA" sz="3701" spc="-30">
                <a:solidFill>
                  <a:srgbClr val="434446"/>
                </a:solidFill>
                <a:latin typeface="Arial"/>
                <a:cs typeface="Arial"/>
              </a:rPr>
              <a:t>manage the amount of virtual memory provided</a:t>
            </a:r>
          </a:p>
          <a:p>
            <a:pPr>
              <a:lnSpc>
                <a:spcPts val="5800"/>
              </a:lnSpc>
            </a:pPr>
            <a:endParaRPr lang="en-CA" sz="4807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04900" y="3670300"/>
            <a:ext cx="11087100" cy="91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520"/>
              </a:lnSpc>
            </a:pPr>
            <a:r>
              <a:rPr lang="en-CA" sz="3699" spc="-30">
                <a:solidFill>
                  <a:srgbClr val="434446"/>
                </a:solidFill>
                <a:latin typeface="Arial"/>
                <a:cs typeface="Arial"/>
              </a:rPr>
              <a:t>dynamically.</a:t>
            </a:r>
          </a:p>
          <a:p>
            <a:pPr>
              <a:lnSpc>
                <a:spcPts val="5520"/>
              </a:lnSpc>
            </a:pPr>
            <a:endParaRPr lang="en-CA" sz="48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62000" y="4508500"/>
            <a:ext cx="11430000" cy="168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700"/>
              </a:lnSpc>
            </a:pPr>
            <a:r>
              <a:rPr lang="en-CA" sz="2949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701" spc="-30">
                <a:solidFill>
                  <a:srgbClr val="434446"/>
                </a:solidFill>
                <a:latin typeface="Arial"/>
                <a:cs typeface="Arial"/>
              </a:rPr>
              <a:t>Similarly, in the Mac OS, users can use the</a:t>
            </a:r>
            <a:br>
              <a:rPr lang="en-CA" sz="4807">
                <a:solidFill>
                  <a:srgbClr val="000000"/>
                </a:solidFill>
                <a:latin typeface="Times New Roman"/>
              </a:rPr>
            </a:br>
            <a:r>
              <a:rPr lang="en-CA" sz="3701" spc="-30">
                <a:solidFill>
                  <a:srgbClr val="434446"/>
                </a:solidFill>
                <a:latin typeface="Arial"/>
                <a:cs typeface="Arial"/>
              </a:rPr>
              <a:t>preferences panel to allot virtual memory</a:t>
            </a:r>
          </a:p>
          <a:p>
            <a:pPr>
              <a:lnSpc>
                <a:spcPts val="5700"/>
              </a:lnSpc>
            </a:pPr>
            <a:endParaRPr lang="en-CA" sz="4807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9600" y="2755900"/>
            <a:ext cx="10312400" cy="1028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255"/>
              </a:lnSpc>
            </a:pPr>
            <a:r>
              <a:rPr lang="en-CA" sz="8047" b="1">
                <a:solidFill>
                  <a:srgbClr val="6F2F9F"/>
                </a:solidFill>
                <a:latin typeface="Trebuchet MS Bold"/>
                <a:cs typeface="Trebuchet MS Bold"/>
              </a:rPr>
              <a:t>THANK YOU</a:t>
            </a:r>
          </a:p>
          <a:p>
            <a:pPr>
              <a:lnSpc>
                <a:spcPts val="9255"/>
              </a:lnSpc>
            </a:pPr>
            <a:endParaRPr lang="en-CA" sz="8037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0600" y="3009900"/>
            <a:ext cx="99314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900"/>
              </a:lnSpc>
            </a:pPr>
            <a:r>
              <a:rPr lang="en-CA" sz="6019" b="1">
                <a:solidFill>
                  <a:srgbClr val="922212"/>
                </a:solidFill>
                <a:latin typeface="Trebuchet MS Bold"/>
                <a:cs typeface="Trebuchet MS Bold"/>
              </a:rPr>
              <a:t>VIRTUAL MEMORY</a:t>
            </a:r>
          </a:p>
          <a:p>
            <a:pPr>
              <a:lnSpc>
                <a:spcPts val="6900"/>
              </a:lnSpc>
            </a:pPr>
            <a:endParaRPr lang="en-CA" sz="6009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571500" y="1587500"/>
            <a:ext cx="11620500" cy="135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Virtual Memory is a storage scheme that provides user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an illusion of having a very big main memory. This is</a:t>
            </a:r>
          </a:p>
          <a:p>
            <a:pPr>
              <a:lnSpc>
                <a:spcPts val="4200"/>
              </a:lnSpc>
            </a:pPr>
            <a:endParaRPr lang="en-CA" sz="4429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654300"/>
            <a:ext cx="11277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done by treating a part of secondary memory as the</a:t>
            </a:r>
          </a:p>
          <a:p>
            <a:pPr>
              <a:lnSpc>
                <a:spcPts val="4200"/>
              </a:lnSpc>
            </a:pPr>
            <a:endParaRPr lang="en-CA" sz="443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187700"/>
            <a:ext cx="11277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20"/>
              </a:lnSpc>
            </a:pP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main memory.</a:t>
            </a:r>
          </a:p>
          <a:p>
            <a:pPr>
              <a:lnSpc>
                <a:spcPts val="4320"/>
              </a:lnSpc>
            </a:pPr>
            <a:endParaRPr lang="en-CA" sz="4429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71500" y="4521200"/>
            <a:ext cx="11620500" cy="1905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250"/>
              </a:lnSpc>
            </a:pP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In this scheme, User can load the bigger size processes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than the available main memory by having the illusion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that the memory is available to load the process.</a:t>
            </a:r>
          </a:p>
          <a:p>
            <a:pPr>
              <a:lnSpc>
                <a:spcPts val="4250"/>
              </a:lnSpc>
            </a:pPr>
            <a:endParaRPr lang="en-CA" sz="4429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762000" y="635000"/>
            <a:ext cx="11430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CA" sz="3423" b="1">
                <a:solidFill>
                  <a:srgbClr val="600A4A"/>
                </a:solidFill>
                <a:latin typeface="Calibri Bold"/>
                <a:cs typeface="Calibri Bold"/>
              </a:rPr>
              <a:t>Advantages of Virtual Memory</a:t>
            </a:r>
          </a:p>
          <a:p>
            <a:pPr>
              <a:lnSpc>
                <a:spcPts val="5115"/>
              </a:lnSpc>
            </a:pPr>
            <a:endParaRPr lang="en-CA" sz="443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0" y="2070100"/>
            <a:ext cx="11430000" cy="2552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6300"/>
              </a:lnSpc>
            </a:pP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 degree of Multiprogramming will be increased.</a:t>
            </a:r>
            <a:br>
              <a:rPr lang="en-CA" sz="4414">
                <a:solidFill>
                  <a:srgbClr val="000000"/>
                </a:solidFill>
                <a:latin typeface="Times New Roman"/>
              </a:rPr>
            </a:b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User can run large application with less real RAM.</a:t>
            </a:r>
            <a:br>
              <a:rPr lang="en-CA" sz="4408">
                <a:solidFill>
                  <a:srgbClr val="000000"/>
                </a:solidFill>
                <a:latin typeface="Times New Roman"/>
              </a:rPr>
            </a:b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There is no need to buy more memory RAMs.</a:t>
            </a:r>
          </a:p>
          <a:p>
            <a:pPr>
              <a:lnSpc>
                <a:spcPts val="6300"/>
              </a:lnSpc>
            </a:pPr>
            <a:endParaRPr lang="en-CA" sz="440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762000" y="635000"/>
            <a:ext cx="11430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CA" sz="3423" b="1">
                <a:solidFill>
                  <a:srgbClr val="600A4A"/>
                </a:solidFill>
                <a:latin typeface="Calibri Bold"/>
                <a:cs typeface="Calibri Bold"/>
              </a:rPr>
              <a:t>Disadvantages of Virtual Memory</a:t>
            </a:r>
          </a:p>
          <a:p>
            <a:pPr>
              <a:lnSpc>
                <a:spcPts val="5115"/>
              </a:lnSpc>
            </a:pPr>
            <a:endParaRPr lang="en-CA" sz="443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0" y="1422400"/>
            <a:ext cx="11430000" cy="453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550"/>
              </a:lnSpc>
            </a:pP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 system becomes slower since swapping takes time.</a:t>
            </a:r>
            <a:br>
              <a:rPr lang="en-CA" sz="4413">
                <a:solidFill>
                  <a:srgbClr val="000000"/>
                </a:solidFill>
                <a:latin typeface="Times New Roman"/>
              </a:rPr>
            </a:b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It takes more time in switching between applications.</a:t>
            </a:r>
            <a:br>
              <a:rPr lang="en-CA" sz="4414">
                <a:solidFill>
                  <a:srgbClr val="000000"/>
                </a:solidFill>
                <a:latin typeface="Times New Roman"/>
              </a:rPr>
            </a:b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 user will have the lesser hard disk space for its use.</a:t>
            </a:r>
          </a:p>
          <a:p>
            <a:pPr>
              <a:lnSpc>
                <a:spcPts val="12550"/>
              </a:lnSpc>
            </a:pPr>
            <a:endParaRPr lang="en-CA" sz="441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762000" y="635000"/>
            <a:ext cx="114300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CA" sz="3423" b="1" spc="-10">
                <a:solidFill>
                  <a:srgbClr val="600A38"/>
                </a:solidFill>
                <a:latin typeface="Calibri Bold"/>
                <a:cs typeface="Calibri Bold"/>
              </a:rPr>
              <a:t>How Virtual Memory Works?</a:t>
            </a:r>
          </a:p>
          <a:p>
            <a:pPr>
              <a:lnSpc>
                <a:spcPts val="5115"/>
              </a:lnSpc>
            </a:pPr>
            <a:endParaRPr lang="en-CA" sz="443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62000" y="1511300"/>
            <a:ext cx="11430000" cy="424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80"/>
              </a:lnSpc>
            </a:pPr>
            <a:r>
              <a:rPr lang="en-CA" sz="2716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virtual memory has become quite common these days.</a:t>
            </a:r>
            <a:br>
              <a:rPr lang="en-CA" sz="4432">
                <a:solidFill>
                  <a:srgbClr val="000000"/>
                </a:solidFill>
                <a:latin typeface="Times New Roman"/>
              </a:rPr>
            </a:b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In this scheme, whenever some pages needs to be</a:t>
            </a:r>
            <a:br>
              <a:rPr lang="en-CA" sz="4432">
                <a:solidFill>
                  <a:srgbClr val="000000"/>
                </a:solidFill>
                <a:latin typeface="Times New Roman"/>
              </a:rPr>
            </a:b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loaded in the main memory for the execution and the</a:t>
            </a:r>
            <a:br>
              <a:rPr lang="en-CA" sz="4432">
                <a:solidFill>
                  <a:srgbClr val="000000"/>
                </a:solidFill>
                <a:latin typeface="Times New Roman"/>
              </a:rPr>
            </a:b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memory is not available for those many pages, then in</a:t>
            </a:r>
            <a:br>
              <a:rPr lang="en-CA" sz="4432">
                <a:solidFill>
                  <a:srgbClr val="000000"/>
                </a:solidFill>
                <a:latin typeface="Times New Roman"/>
              </a:rPr>
            </a:b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that case, instead of stopping the pages from entering</a:t>
            </a:r>
            <a:br>
              <a:rPr lang="en-CA" sz="4432">
                <a:solidFill>
                  <a:srgbClr val="000000"/>
                </a:solidFill>
                <a:latin typeface="Times New Roman"/>
              </a:rPr>
            </a:b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in the main memory</a:t>
            </a:r>
          </a:p>
          <a:p>
            <a:pPr>
              <a:lnSpc>
                <a:spcPts val="5280"/>
              </a:lnSpc>
            </a:pPr>
            <a:endParaRPr lang="en-CA" sz="443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000" y="1524000"/>
            <a:ext cx="11684000" cy="289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CA" sz="2718" spc="-30">
                <a:solidFill>
                  <a:srgbClr val="90C225"/>
                </a:solidFill>
                <a:latin typeface="Arial Unicode MS"/>
                <a:cs typeface="Arial Unicode MS"/>
              </a:rPr>
              <a:t></a:t>
            </a:r>
            <a:r>
              <a:rPr lang="en-CA" sz="3413" spc="-30">
                <a:solidFill>
                  <a:srgbClr val="000000"/>
                </a:solidFill>
                <a:latin typeface="Arial"/>
                <a:cs typeface="Arial"/>
              </a:rPr>
              <a:t>the OS search for the RAM area that are least used in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 recent times or that are not referenced and copy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that into the secondary memory to make the space for</a:t>
            </a:r>
            <a:br>
              <a:rPr lang="en-CA" sz="4429">
                <a:solidFill>
                  <a:srgbClr val="000000"/>
                </a:solidFill>
                <a:latin typeface="Times New Roman"/>
              </a:rPr>
            </a:br>
            <a:r>
              <a:rPr lang="en-CA" sz="3411" spc="-30">
                <a:solidFill>
                  <a:srgbClr val="000000"/>
                </a:solidFill>
                <a:latin typeface="Arial"/>
                <a:cs typeface="Arial"/>
              </a:rPr>
              <a:t>the new pages in the main memory.</a:t>
            </a:r>
          </a:p>
          <a:p>
            <a:pPr>
              <a:lnSpc>
                <a:spcPts val="5300"/>
              </a:lnSpc>
            </a:pPr>
            <a:endParaRPr lang="en-CA" sz="4429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45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150</Words>
  <Application>Microsoft Office PowerPoint</Application>
  <PresentationFormat>Widescreen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Unicode MS</vt:lpstr>
      <vt:lpstr>Arial</vt:lpstr>
      <vt:lpstr>Arial Bold</vt:lpstr>
      <vt:lpstr>Calibri</vt:lpstr>
      <vt:lpstr>Calibri Bold</vt:lpstr>
      <vt:lpstr>Palatino Linotype</vt:lpstr>
      <vt:lpstr>Times New Roman</vt:lpstr>
      <vt:lpstr>Trebuchet MS Bold</vt:lpstr>
      <vt:lpstr>Office Theme</vt:lpstr>
      <vt:lpstr>  Subject Name :Operating System  Presentation  Title:  Virtual memory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Windows User</cp:lastModifiedBy>
  <cp:revision>4</cp:revision>
  <dcterms:created xsi:type="dcterms:W3CDTF">2020-02-03T12:52:08Z</dcterms:created>
  <dcterms:modified xsi:type="dcterms:W3CDTF">2020-03-26T16:14:34Z</dcterms:modified>
</cp:coreProperties>
</file>